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92" r:id="rId2"/>
    <p:sldId id="293" r:id="rId3"/>
    <p:sldId id="294" r:id="rId4"/>
    <p:sldId id="295" r:id="rId5"/>
    <p:sldId id="296" r:id="rId6"/>
    <p:sldId id="297" r:id="rId7"/>
    <p:sldId id="299" r:id="rId8"/>
    <p:sldId id="300" r:id="rId9"/>
    <p:sldId id="301" r:id="rId10"/>
    <p:sldId id="260" r:id="rId11"/>
    <p:sldId id="291" r:id="rId12"/>
    <p:sldId id="302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76" d="100"/>
          <a:sy n="76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711926CE-66E4-4692-9199-831CCFA2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41F2C20-EF99-4C77-887C-E12BBCAAF831}" type="slidenum">
              <a:rPr lang="en-US" sz="1200" b="0">
                <a:latin typeface="Times New Roman" pitchFamily="18" charset="0"/>
              </a:rPr>
              <a:pPr algn="r" eaLnBrk="0" hangingPunct="0"/>
              <a:t>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9DEE108-F254-4B43-B2DF-930588BB11F8}" type="slidenum">
              <a:rPr lang="en-US" sz="1200" b="0">
                <a:latin typeface="Times New Roman" pitchFamily="18" charset="0"/>
              </a:rPr>
              <a:pPr algn="r" eaLnBrk="0" hangingPunct="0"/>
              <a:t>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657EE-3EAA-491A-B118-D7D88AC9C62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5C547FD-856C-4195-97C7-36741F937D50}" type="slidenum">
              <a:rPr lang="en-US" sz="1200" b="0">
                <a:latin typeface="Times New Roman" pitchFamily="18" charset="0"/>
              </a:rPr>
              <a:pPr algn="r" eaLnBrk="0" hangingPunct="0"/>
              <a:t>12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93BD33B-3CFC-4A20-AE68-F97EB33E3C06}" type="slidenum">
              <a:rPr lang="en-US" sz="1200" b="0">
                <a:latin typeface="Times New Roman" pitchFamily="18" charset="0"/>
              </a:rPr>
              <a:pPr algn="r" eaLnBrk="0" hangingPunct="0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4B19D94-0AE9-4989-8A25-24CED934B2FC}" type="slidenum">
              <a:rPr lang="en-US" sz="1200" b="0">
                <a:latin typeface="Times New Roman" pitchFamily="18" charset="0"/>
              </a:rPr>
              <a:pPr algn="r" eaLnBrk="0" hangingPunct="0"/>
              <a:t>14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388" y="4718050"/>
            <a:ext cx="7769225" cy="1371600"/>
          </a:xfrm>
          <a:ln w="9525">
            <a:tailEnd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  <a:ln w="9525">
            <a:tailEnd/>
          </a:ln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FAD6-A0F7-4D6C-8F43-833963E1C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18AE-50F6-47B7-A953-97D37F24F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F070-DB9A-4E4D-B5B2-4C5F468B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49FC-B3A2-49D8-9523-281B57D5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28AA-6502-46E6-AE47-FA3F8EB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D29A-316E-405E-BEB8-070006AC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70BC-7AAC-44BC-848B-F1944378A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2B29-860D-425A-A9DD-D74BE65A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86AB-794F-4538-993C-6AB2175E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CF9C-028F-4E67-9A84-21E482657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FFA1-F029-4351-95E7-71CE1E3D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59700" cy="1143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662488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fld id="{6C8D22B8-AA74-4215-ADB6-BEC483118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2pPr>
      <a:lvl3pPr marL="13208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3pPr>
      <a:lvl4pPr marL="17780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4pPr>
      <a:lvl5pPr marL="22352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5pPr>
      <a:lvl6pPr marL="26924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6pPr>
      <a:lvl7pPr marL="31496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7pPr>
      <a:lvl8pPr marL="36068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8pPr>
      <a:lvl9pPr marL="40640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24000"/>
            <a:ext cx="7772400" cy="1143000"/>
          </a:xfrm>
          <a:noFill/>
          <a:ln w="9525"/>
        </p:spPr>
        <p:txBody>
          <a:bodyPr anchor="ctr"/>
          <a:lstStyle/>
          <a:p>
            <a:r>
              <a:rPr lang="en-US" smtClean="0">
                <a:effectLst/>
              </a:rPr>
              <a:t>A Young Male With Idiopathic Hepatic Encephalopathy And A Necrotic</a:t>
            </a:r>
            <a:r>
              <a:rPr lang="en-US" b="0" smtClean="0">
                <a:effectLst/>
              </a:rPr>
              <a:t> </a:t>
            </a:r>
            <a:r>
              <a:rPr lang="en-US" smtClean="0">
                <a:effectLst/>
              </a:rPr>
              <a:t>Lower Extremity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marL="0" indent="0" algn="ctr">
              <a:lnSpc>
                <a:spcPct val="70000"/>
              </a:lnSpc>
              <a:buFontTx/>
              <a:buNone/>
            </a:pPr>
            <a:r>
              <a:rPr lang="en-US" sz="2400" smtClean="0"/>
              <a:t>Evan D. Schmitz, M.D.</a:t>
            </a:r>
          </a:p>
          <a:p>
            <a:pPr marL="0" indent="0" algn="ctr">
              <a:lnSpc>
                <a:spcPct val="70000"/>
              </a:lnSpc>
              <a:buFontTx/>
              <a:buNone/>
            </a:pPr>
            <a:r>
              <a:rPr lang="en-US" sz="2400" smtClean="0"/>
              <a:t>Pulmonary &amp; Critical Care Fellow</a:t>
            </a:r>
          </a:p>
          <a:p>
            <a:pPr marL="0" indent="0" algn="ctr">
              <a:lnSpc>
                <a:spcPct val="70000"/>
              </a:lnSpc>
              <a:buFontTx/>
              <a:buNone/>
            </a:pPr>
            <a:r>
              <a:rPr lang="en-US" sz="2400" smtClean="0"/>
              <a:t>Carl T. Hayden Phoenix VA/Good Samaritan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371600"/>
            <a:ext cx="7851775" cy="1828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endParaRPr lang="en-US" sz="4400" kern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diagnostic test should be ordered?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3505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mtClean="0"/>
              <a:t>Liver biopsy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Lung biopsy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Soft tissue biopsy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Bronchoscopy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V/Q scan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diagnosis?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mtClean="0"/>
              <a:t>Dietary supplement-associated liver, skin and lung injury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Sepsis with shock liver and ARDS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Hantavirus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Alpha-1 antiprotease deficiency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Respiratory syncitial virus</a:t>
            </a:r>
          </a:p>
          <a:p>
            <a:pPr marL="514350" indent="-514350"/>
            <a:endParaRPr lang="en-US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 w="9525"/>
        </p:spPr>
        <p:txBody>
          <a:bodyPr anchor="ctr"/>
          <a:lstStyle/>
          <a:p>
            <a:pPr>
              <a:defRPr/>
            </a:pPr>
            <a:r>
              <a:rPr lang="en-US" sz="7200" smtClean="0"/>
              <a:t>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ATS 2010 pathology slide 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7818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TS 2010 pathology slide 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77800"/>
            <a:ext cx="8636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 anchor="ctr"/>
          <a:lstStyle/>
          <a:p>
            <a:pPr>
              <a:defRPr/>
            </a:pPr>
            <a:r>
              <a:rPr lang="en-US" sz="4800" smtClean="0"/>
              <a:t>Serum Testing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2819400"/>
          </a:xfrm>
        </p:spPr>
        <p:txBody>
          <a:bodyPr/>
          <a:lstStyle/>
          <a:p>
            <a:r>
              <a:rPr lang="en-US" sz="2800" smtClean="0">
                <a:sym typeface="Wingdings" pitchFamily="2" charset="2"/>
              </a:rPr>
              <a:t>Serum alpha-1 antitrypsin level &lt; 30 mg/dl</a:t>
            </a:r>
            <a:br>
              <a:rPr lang="en-US" sz="2800" smtClean="0">
                <a:sym typeface="Wingdings" pitchFamily="2" charset="2"/>
              </a:rPr>
            </a:br>
            <a:endParaRPr lang="en-US" sz="2800" smtClean="0">
              <a:sym typeface="Wingdings" pitchFamily="2" charset="2"/>
            </a:endParaRPr>
          </a:p>
          <a:p>
            <a:r>
              <a:rPr lang="en-US" sz="2800" smtClean="0">
                <a:sym typeface="Wingdings" pitchFamily="2" charset="2"/>
              </a:rPr>
              <a:t>Repeat alpha-1 antitrypsin level &lt; 30 mg/dl</a:t>
            </a:r>
          </a:p>
          <a:p>
            <a:endParaRPr lang="en-US" sz="2800" smtClean="0">
              <a:sym typeface="Wingdings" pitchFamily="2" charset="2"/>
            </a:endParaRPr>
          </a:p>
          <a:p>
            <a:r>
              <a:rPr lang="en-US" sz="2800" smtClean="0">
                <a:sym typeface="Wingdings" pitchFamily="2" charset="2"/>
              </a:rPr>
              <a:t>Phenotype PIZZ</a:t>
            </a:r>
          </a:p>
          <a:p>
            <a:endParaRPr lang="en-US" sz="2800" smtClean="0">
              <a:sym typeface="Wingdings" pitchFamily="2" charset="2"/>
            </a:endParaRPr>
          </a:p>
          <a:p>
            <a:endParaRPr lang="en-US" sz="28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59700" cy="1143000"/>
          </a:xfrm>
          <a:ln w="9525"/>
        </p:spPr>
        <p:txBody>
          <a:bodyPr anchor="ctr"/>
          <a:lstStyle/>
          <a:p>
            <a:pPr>
              <a:defRPr/>
            </a:pPr>
            <a:r>
              <a:rPr lang="en-US" sz="4000" smtClean="0"/>
              <a:t>Manifestations of AAT Deficiency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r>
              <a:rPr lang="en-US" sz="2800" smtClean="0">
                <a:sym typeface="Wingdings" pitchFamily="2" charset="2"/>
              </a:rPr>
              <a:t>Emphysema</a:t>
            </a:r>
            <a:r>
              <a:rPr lang="en-US" sz="2800" smtClean="0">
                <a:solidFill>
                  <a:schemeClr val="bg1"/>
                </a:solidFill>
                <a:sym typeface="Wingdings" pitchFamily="2" charset="2"/>
              </a:rPr>
              <a:t>			</a:t>
            </a:r>
          </a:p>
          <a:p>
            <a:r>
              <a:rPr lang="en-US" sz="2800" smtClean="0">
                <a:solidFill>
                  <a:srgbClr val="FF0000"/>
                </a:solidFill>
                <a:sym typeface="Wingdings" pitchFamily="2" charset="2"/>
              </a:rPr>
              <a:t>Hepatic disease</a:t>
            </a:r>
          </a:p>
          <a:p>
            <a:r>
              <a:rPr lang="en-US" sz="2800" smtClean="0">
                <a:solidFill>
                  <a:srgbClr val="FF0000"/>
                </a:solidFill>
                <a:sym typeface="Wingdings" pitchFamily="2" charset="2"/>
              </a:rPr>
              <a:t>Panniculitis</a:t>
            </a:r>
          </a:p>
          <a:p>
            <a:r>
              <a:rPr lang="en-US" sz="2800" smtClean="0">
                <a:sym typeface="Wingdings" pitchFamily="2" charset="2"/>
              </a:rPr>
              <a:t>Vascular disease</a:t>
            </a:r>
          </a:p>
          <a:p>
            <a:r>
              <a:rPr lang="en-US" sz="2800" smtClean="0">
                <a:sym typeface="Wingdings" pitchFamily="2" charset="2"/>
              </a:rPr>
              <a:t>Inflammatory bowel disease</a:t>
            </a:r>
          </a:p>
          <a:p>
            <a:r>
              <a:rPr lang="en-US" sz="2800" smtClean="0">
                <a:sym typeface="Wingdings" pitchFamily="2" charset="2"/>
              </a:rPr>
              <a:t>Glomerulonephritis</a:t>
            </a:r>
          </a:p>
          <a:p>
            <a:r>
              <a:rPr lang="en-US" sz="2800" smtClean="0">
                <a:sym typeface="Wingdings" pitchFamily="2" charset="2"/>
              </a:rPr>
              <a:t>ANCA-positive vasculitis</a:t>
            </a:r>
            <a:endParaRPr lang="en-US" sz="280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 anchor="ctr"/>
          <a:lstStyle/>
          <a:p>
            <a:pPr>
              <a:defRPr/>
            </a:pPr>
            <a:r>
              <a:rPr lang="en-US" sz="4800" smtClean="0"/>
              <a:t>Phenotype</a:t>
            </a:r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1524000" y="1828800"/>
          <a:ext cx="6096000" cy="4067175"/>
        </p:xfrm>
        <a:graphic>
          <a:graphicData uri="http://schemas.openxmlformats.org/presentationml/2006/ole">
            <p:oleObj spid="_x0000_s40963" name="Chart" r:id="rId3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 anchor="ctr"/>
          <a:lstStyle/>
          <a:p>
            <a:pPr>
              <a:defRPr/>
            </a:pPr>
            <a:r>
              <a:rPr lang="en-US" sz="4800" smtClean="0"/>
              <a:t>Hepatic Disease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r>
              <a:rPr lang="en-US" sz="2800" smtClean="0">
                <a:sym typeface="Wingdings" pitchFamily="2" charset="2"/>
              </a:rPr>
              <a:t>Liver disease is caused by polymerization of the variant AAT protein which results in intrahepatocyte accumulation</a:t>
            </a:r>
          </a:p>
          <a:p>
            <a:r>
              <a:rPr lang="en-US" sz="2800" smtClean="0">
                <a:sym typeface="Wingdings" pitchFamily="2" charset="2"/>
              </a:rPr>
              <a:t>PIZZ is the most common phenotype</a:t>
            </a:r>
          </a:p>
        </p:txBody>
      </p:sp>
      <p:pic>
        <p:nvPicPr>
          <p:cNvPr id="41987" name="Picture 6" descr="fig3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0"/>
            <a:ext cx="3352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 anchor="ctr"/>
          <a:lstStyle/>
          <a:p>
            <a:pPr>
              <a:defRPr/>
            </a:pPr>
            <a:r>
              <a:rPr lang="en-US" sz="4800" smtClean="0"/>
              <a:t>Panniculitis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Necrotizing panniculitis is caused by unopposedproteolysis in the skin which leads to lobular fat necrosis of the lower reticular dermis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Patients develop a hot and painful red nodule or plaque that may progress to necrosis if left untreated</a:t>
            </a:r>
          </a:p>
          <a:p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History of Present Illness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 32 yo male presented to an outside hospital with dyspnea and altered mental status and was emergently intubated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He was diagnosed with liver failure and a lower extremity soft tissue infection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He subsequently developed </a:t>
            </a:r>
            <a:r>
              <a:rPr lang="en-US" sz="2800" i="1" smtClean="0"/>
              <a:t>E. coli </a:t>
            </a:r>
            <a:r>
              <a:rPr lang="en-US" sz="2800" smtClean="0"/>
              <a:t>bacteremia,septic shock, ARDS and was transferred. </a:t>
            </a:r>
            <a:endParaRPr lang="en-US" sz="28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ln w="9525"/>
        </p:spPr>
        <p:txBody>
          <a:bodyPr anchor="ctr"/>
          <a:lstStyle/>
          <a:p>
            <a:pPr>
              <a:defRPr/>
            </a:pPr>
            <a:r>
              <a:rPr lang="en-US" sz="4800" smtClean="0"/>
              <a:t>References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 smtClean="0"/>
              <a:t>American Thoracic Society/European Respiratory Society Statement: Standards for the Diagnosis and Management of </a:t>
            </a:r>
          </a:p>
          <a:p>
            <a:pPr marL="609600" indent="-609600">
              <a:buFontTx/>
              <a:buAutoNum type="arabicPeriod"/>
            </a:pPr>
            <a:r>
              <a:rPr lang="en-US" sz="1400" smtClean="0"/>
              <a:t>Individuals with Alpha-1 Antitrypsin Deficiency.  Am J Respir  Crit Care Med 2003</a:t>
            </a:r>
          </a:p>
          <a:p>
            <a:pPr marL="609600" indent="-609600">
              <a:buFontTx/>
              <a:buAutoNum type="arabicPeriod"/>
            </a:pPr>
            <a:endParaRPr lang="en-US" sz="1400" smtClean="0">
              <a:sym typeface="Wingdings" pitchFamily="2" charset="2"/>
            </a:endParaRP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American Thoracic Society/European Respiratory Society Standards document for the diagnosis and managament of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individuals with alpha-1 antitrypsin deficiency.  Am J Respir  Crit Care Med 2003; 168:818</a:t>
            </a:r>
          </a:p>
          <a:p>
            <a:pPr marL="609600" indent="-609600">
              <a:buFontTx/>
              <a:buAutoNum type="arabicPeriod"/>
            </a:pPr>
            <a:endParaRPr lang="en-US" sz="1400" smtClean="0">
              <a:sym typeface="Wingdings" pitchFamily="2" charset="2"/>
            </a:endParaRP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Teckman et al. Molecular pathogensis of liver disease in alpha-1 antitrypsin deficiency. Hepatology 1996; 24:1504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en-US" sz="1400" smtClean="0"/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Perlmutter et al. Molecular pathogenesis of alpha-1 antitrypsin deficiency associated liver disease: a meeting review.  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Hepatology 2007; 45:1313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en-US" sz="1400" smtClean="0"/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Stoller et al. Panniculitis in alpha-1 antitrypsin deficiency. Clin Pulm Med 2008; 15:113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en-US" sz="1400" smtClean="0"/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Tobin et al. Alpha-1 antitrypsin deficiency: The clinical and physiological features of pulmonary emphysema in subjects 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1400" smtClean="0"/>
              <a:t>homozygous for PI-type Z: A survey by the British Thoracic Association. Br J Dis Chest 1983; 77:14</a:t>
            </a:r>
            <a:endParaRPr lang="en-US" sz="14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History of Present Illness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r>
              <a:rPr lang="en-US" sz="2800" smtClean="0"/>
              <a:t>His family said that over the last two months he was complaining of increasing swelling in his legs as well as diarrhea.</a:t>
            </a:r>
          </a:p>
          <a:p>
            <a:pPr>
              <a:buFontTx/>
              <a:buNone/>
            </a:pPr>
            <a:endParaRPr lang="en-US" sz="2800" smtClean="0"/>
          </a:p>
          <a:p>
            <a:r>
              <a:rPr lang="en-US" sz="2800" smtClean="0"/>
              <a:t>His family said that his co-workers had noticed odd behavior recently.</a:t>
            </a:r>
          </a:p>
          <a:p>
            <a:endParaRPr lang="en-US" sz="2800" smtClean="0"/>
          </a:p>
          <a:p>
            <a:r>
              <a:rPr lang="en-US" sz="2800" smtClean="0"/>
              <a:t>They also noticed that he started to look pale and then his eyes and skin turned yellow.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Past Medical History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r>
              <a:rPr lang="en-US" sz="2800" smtClean="0"/>
              <a:t>No history of trauma</a:t>
            </a:r>
          </a:p>
          <a:p>
            <a:endParaRPr lang="en-US" sz="2800" smtClean="0"/>
          </a:p>
          <a:p>
            <a:r>
              <a:rPr lang="en-US" sz="2800" smtClean="0"/>
              <a:t>No past medical history </a:t>
            </a:r>
          </a:p>
          <a:p>
            <a:endParaRPr lang="en-US" sz="2800" smtClean="0"/>
          </a:p>
          <a:p>
            <a:r>
              <a:rPr lang="en-US" sz="2800" smtClean="0"/>
              <a:t>No family history of liver or lung disease</a:t>
            </a:r>
          </a:p>
          <a:p>
            <a:endParaRPr lang="en-US" sz="2800" smtClean="0"/>
          </a:p>
          <a:p>
            <a:r>
              <a:rPr lang="en-US" sz="2800" smtClean="0"/>
              <a:t>No family history of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Social History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800" smtClean="0"/>
              <a:t>No history of illicit drugs or tobacco</a:t>
            </a:r>
          </a:p>
          <a:p>
            <a:pPr>
              <a:buClr>
                <a:srgbClr val="FFFF00"/>
              </a:buClr>
            </a:pPr>
            <a:endParaRPr lang="en-US" sz="2800" smtClean="0"/>
          </a:p>
          <a:p>
            <a:pPr>
              <a:buClr>
                <a:srgbClr val="FFFF00"/>
              </a:buClr>
            </a:pPr>
            <a:r>
              <a:rPr lang="en-US" sz="2800" smtClean="0"/>
              <a:t>No history of anabolic steroid use</a:t>
            </a:r>
          </a:p>
          <a:p>
            <a:pPr>
              <a:buClr>
                <a:srgbClr val="FFFF00"/>
              </a:buClr>
            </a:pPr>
            <a:endParaRPr lang="en-US" sz="2800" smtClean="0"/>
          </a:p>
          <a:p>
            <a:pPr>
              <a:buClr>
                <a:srgbClr val="FFFF00"/>
              </a:buClr>
            </a:pPr>
            <a:r>
              <a:rPr lang="en-US" sz="2800" smtClean="0"/>
              <a:t>He drank about 3 beers a day</a:t>
            </a:r>
          </a:p>
          <a:p>
            <a:pPr>
              <a:buClr>
                <a:srgbClr val="FFFF00"/>
              </a:buClr>
            </a:pPr>
            <a:endParaRPr lang="en-US" sz="2800" smtClean="0"/>
          </a:p>
          <a:p>
            <a:pPr>
              <a:buClr>
                <a:srgbClr val="FFFF00"/>
              </a:buClr>
            </a:pPr>
            <a:r>
              <a:rPr lang="en-US" sz="2800" smtClean="0"/>
              <a:t>He used the supplements phosphocreatine, rip fuel and energy drinks for over a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Physical Exam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z="2800" smtClean="0"/>
              <a:t>Vitals:  BP 88/30  HR 103 RR 35</a:t>
            </a:r>
          </a:p>
          <a:p>
            <a:r>
              <a:rPr lang="en-US" sz="2800" smtClean="0"/>
              <a:t>Gen - Obtunded</a:t>
            </a:r>
          </a:p>
          <a:p>
            <a:r>
              <a:rPr lang="en-US" sz="2800" smtClean="0"/>
              <a:t>HEENT - Scleral icterus</a:t>
            </a:r>
          </a:p>
          <a:p>
            <a:r>
              <a:rPr lang="en-US" sz="2800" smtClean="0"/>
              <a:t>Cardiac - Tachycardic, no m/r/g</a:t>
            </a:r>
          </a:p>
          <a:p>
            <a:r>
              <a:rPr lang="en-US" sz="2800" smtClean="0"/>
              <a:t>Lungs - Tachypneic, diminished breath sounds BL	 </a:t>
            </a:r>
          </a:p>
          <a:p>
            <a:r>
              <a:rPr lang="en-US" sz="2800" smtClean="0"/>
              <a:t>Abd - Distended abdomen with fluid shift</a:t>
            </a:r>
          </a:p>
          <a:p>
            <a:r>
              <a:rPr lang="en-US" sz="2800" smtClean="0"/>
              <a:t>Ext - 4+ pitting edema and necrotic lesion on left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/>
        </p:spPr>
        <p:txBody>
          <a:bodyPr anchor="ctr"/>
          <a:lstStyle/>
          <a:p>
            <a:r>
              <a:rPr lang="en-US" sz="4800" smtClean="0">
                <a:effectLst/>
              </a:rPr>
              <a:t>Labs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ABG 7.05/37/260</a:t>
            </a:r>
          </a:p>
          <a:p>
            <a:pPr>
              <a:buFontTx/>
              <a:buNone/>
            </a:pPr>
            <a:r>
              <a:rPr lang="en-US" sz="2400" smtClean="0"/>
              <a:t>WBC 6.9   		Platelets 289,000</a:t>
            </a:r>
          </a:p>
          <a:p>
            <a:pPr>
              <a:buFontTx/>
              <a:buNone/>
            </a:pPr>
            <a:r>
              <a:rPr lang="en-US" sz="2400" smtClean="0"/>
              <a:t>Hgb 6.5  </a:t>
            </a:r>
          </a:p>
          <a:p>
            <a:pPr>
              <a:buFontTx/>
              <a:buNone/>
            </a:pPr>
            <a:r>
              <a:rPr lang="en-US" sz="2400" smtClean="0"/>
              <a:t>Na+ 123		Lactic acid 9.2	BC grew E. Coli</a:t>
            </a:r>
          </a:p>
          <a:p>
            <a:pPr>
              <a:buFontTx/>
              <a:buNone/>
            </a:pPr>
            <a:r>
              <a:rPr lang="en-US" sz="2400" smtClean="0"/>
              <a:t>K+ 4.2			Ammonia 58		INR 2.1</a:t>
            </a:r>
          </a:p>
          <a:p>
            <a:pPr>
              <a:buFontTx/>
              <a:buNone/>
            </a:pPr>
            <a:r>
              <a:rPr lang="en-US" sz="2400" smtClean="0"/>
              <a:t>CL 93 			Bilirubin 2.2		PTT 44.9</a:t>
            </a:r>
          </a:p>
          <a:p>
            <a:pPr>
              <a:buFontTx/>
              <a:buNone/>
            </a:pPr>
            <a:r>
              <a:rPr lang="en-US" sz="2400" smtClean="0"/>
              <a:t>HCO3 9		AST 82		UA 1.020, + bili</a:t>
            </a:r>
          </a:p>
          <a:p>
            <a:pPr>
              <a:buFontTx/>
              <a:buNone/>
            </a:pPr>
            <a:r>
              <a:rPr lang="en-US" sz="2400" smtClean="0"/>
              <a:t>BUN 33		ALT 77</a:t>
            </a:r>
          </a:p>
          <a:p>
            <a:pPr>
              <a:buFontTx/>
              <a:buNone/>
            </a:pPr>
            <a:r>
              <a:rPr lang="en-US" sz="2400" smtClean="0"/>
              <a:t>Cr 2.5			Albumin 1.4</a:t>
            </a:r>
          </a:p>
          <a:p>
            <a:pPr>
              <a:buFontTx/>
              <a:buNone/>
            </a:pPr>
            <a:r>
              <a:rPr lang="en-US" sz="2400" smtClean="0"/>
              <a:t>Gluc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  <a:ln w="9525"/>
        </p:spPr>
        <p:txBody>
          <a:bodyPr anchor="ctr"/>
          <a:lstStyle/>
          <a:p>
            <a:pPr>
              <a:defRPr/>
            </a:pPr>
            <a:r>
              <a:rPr lang="en-US" sz="7200" smtClean="0"/>
              <a:t>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?pid=gmail&amp;thid=1225cb8464b59383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1200" b="0" baseline="30000">
              <a:latin typeface="Times New Roman" pitchFamily="18" charset="0"/>
            </a:endParaRPr>
          </a:p>
        </p:txBody>
      </p:sp>
      <p:sp>
        <p:nvSpPr>
          <p:cNvPr id="24578" name="AutoShape 3" descr="?pid=gmail&amp;thid=1225cb8464b59383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1200" b="0" baseline="30000">
              <a:latin typeface="Times New Roman" pitchFamily="18" charset="0"/>
            </a:endParaRPr>
          </a:p>
        </p:txBody>
      </p:sp>
      <p:sp>
        <p:nvSpPr>
          <p:cNvPr id="24579" name="AutoShape 4" descr="?pid=gmail&amp;thid=1225cb8464b59383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 sz="1200" b="0" baseline="30000">
              <a:latin typeface="Times New Roman" pitchFamily="18" charset="0"/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 l="7115" t="1044" r="14624" b="15483"/>
          <a:stretch>
            <a:fillRect/>
          </a:stretch>
        </p:blipFill>
        <p:spPr bwMode="auto">
          <a:xfrm>
            <a:off x="1143000" y="381000"/>
            <a:ext cx="685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yo5bu">
  <a:themeElements>
    <a:clrScheme name="">
      <a:dk1>
        <a:srgbClr val="000000"/>
      </a:dk1>
      <a:lt1>
        <a:srgbClr val="FFFFFF"/>
      </a:lt1>
      <a:dk2>
        <a:srgbClr val="114EF6"/>
      </a:dk2>
      <a:lt2>
        <a:srgbClr val="FFFFFF"/>
      </a:lt2>
      <a:accent1>
        <a:srgbClr val="FFFF00"/>
      </a:accent1>
      <a:accent2>
        <a:srgbClr val="FF9933"/>
      </a:accent2>
      <a:accent3>
        <a:srgbClr val="AAB2FA"/>
      </a:accent3>
      <a:accent4>
        <a:srgbClr val="DADADA"/>
      </a:accent4>
      <a:accent5>
        <a:srgbClr val="FFFFAA"/>
      </a:accent5>
      <a:accent6>
        <a:srgbClr val="E78A2D"/>
      </a:accent6>
      <a:hlink>
        <a:srgbClr val="00CC66"/>
      </a:hlink>
      <a:folHlink>
        <a:srgbClr val="99CCFF"/>
      </a:folHlink>
    </a:clrScheme>
    <a:fontScheme name="Mayo5b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ayo5b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yo5b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yo5bu 8">
        <a:dk1>
          <a:srgbClr val="000000"/>
        </a:dk1>
        <a:lt1>
          <a:srgbClr val="FFFFFF"/>
        </a:lt1>
        <a:dk2>
          <a:srgbClr val="1146F6"/>
        </a:dk2>
        <a:lt2>
          <a:srgbClr val="FFFFFF"/>
        </a:lt2>
        <a:accent1>
          <a:srgbClr val="FAFF00"/>
        </a:accent1>
        <a:accent2>
          <a:srgbClr val="FE9B03"/>
        </a:accent2>
        <a:accent3>
          <a:srgbClr val="AAB0FA"/>
        </a:accent3>
        <a:accent4>
          <a:srgbClr val="DADADA"/>
        </a:accent4>
        <a:accent5>
          <a:srgbClr val="FCFFAA"/>
        </a:accent5>
        <a:accent6>
          <a:srgbClr val="E68C02"/>
        </a:accent6>
        <a:hlink>
          <a:srgbClr val="FF5108"/>
        </a:hlink>
        <a:folHlink>
          <a:srgbClr val="A2C1F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bluemarble</Template>
  <TotalTime>366</TotalTime>
  <Words>550</Words>
  <Application>Microsoft Office PowerPoint</Application>
  <PresentationFormat>On-screen Show (4:3)</PresentationFormat>
  <Paragraphs>107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Wingdings</vt:lpstr>
      <vt:lpstr>Times New Roman</vt:lpstr>
      <vt:lpstr>Mayo5bu</vt:lpstr>
      <vt:lpstr>Chart</vt:lpstr>
      <vt:lpstr>A Young Male With Idiopathic Hepatic Encephalopathy And A Necrotic Lower Extremity</vt:lpstr>
      <vt:lpstr>History of Present Illness</vt:lpstr>
      <vt:lpstr>History of Present Illness</vt:lpstr>
      <vt:lpstr>Past Medical History</vt:lpstr>
      <vt:lpstr>Social History</vt:lpstr>
      <vt:lpstr>Physical Exam</vt:lpstr>
      <vt:lpstr>Labs</vt:lpstr>
      <vt:lpstr>Imaging</vt:lpstr>
      <vt:lpstr>Slide 9</vt:lpstr>
      <vt:lpstr>Which diagnostic test should be ordered? </vt:lpstr>
      <vt:lpstr>What is the diagnosis? </vt:lpstr>
      <vt:lpstr>Pathology</vt:lpstr>
      <vt:lpstr>Slide 13</vt:lpstr>
      <vt:lpstr>Slide 14</vt:lpstr>
      <vt:lpstr>Serum Testing</vt:lpstr>
      <vt:lpstr>Manifestations of AAT Deficiency</vt:lpstr>
      <vt:lpstr>Phenotype</vt:lpstr>
      <vt:lpstr>Hepatic Disease</vt:lpstr>
      <vt:lpstr>Panniculitis</vt:lpstr>
      <vt:lpstr>References</vt:lpstr>
    </vt:vector>
  </TitlesOfParts>
  <Company>Mayo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jhr01</dc:creator>
  <cp:lastModifiedBy>Rick Robbins</cp:lastModifiedBy>
  <cp:revision>42</cp:revision>
  <dcterms:created xsi:type="dcterms:W3CDTF">2007-03-07T04:40:08Z</dcterms:created>
  <dcterms:modified xsi:type="dcterms:W3CDTF">2011-07-04T11:38:34Z</dcterms:modified>
</cp:coreProperties>
</file>